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86" r:id="rId2"/>
    <p:sldId id="294" r:id="rId3"/>
    <p:sldId id="387" r:id="rId4"/>
    <p:sldId id="388" r:id="rId5"/>
    <p:sldId id="389" r:id="rId6"/>
    <p:sldId id="390" r:id="rId7"/>
    <p:sldId id="391" r:id="rId8"/>
    <p:sldId id="392" r:id="rId9"/>
    <p:sldId id="393" r:id="rId10"/>
    <p:sldId id="394" r:id="rId11"/>
    <p:sldId id="395" r:id="rId12"/>
    <p:sldId id="396" r:id="rId13"/>
    <p:sldId id="397" r:id="rId14"/>
    <p:sldId id="398" r:id="rId15"/>
    <p:sldId id="29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192"/>
    <a:srgbClr val="FFCC00"/>
    <a:srgbClr val="AB9983"/>
    <a:srgbClr val="6054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12" autoAdjust="0"/>
  </p:normalViewPr>
  <p:slideViewPr>
    <p:cSldViewPr>
      <p:cViewPr varScale="1">
        <p:scale>
          <a:sx n="91" d="100"/>
          <a:sy n="91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70"/>
    </p:cViewPr>
  </p:sorter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54427-5577-49DF-B82F-6142A4CAB9FD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DDAB0-25B6-4438-9BA7-2A6F447CE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55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17419-5795-455D-824D-131DE60AB534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77CD0-156B-4A55-ADD0-E66842C13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0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double check to make sure you want to say all of those things.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5A8F8-BACD-4FF5-9869-D88350378D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8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407025"/>
            <a:ext cx="7772400" cy="612775"/>
          </a:xfrm>
        </p:spPr>
        <p:txBody>
          <a:bodyPr/>
          <a:lstStyle>
            <a:lvl1pPr>
              <a:defRPr>
                <a:solidFill>
                  <a:srgbClr val="2E319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6044293"/>
            <a:ext cx="7772400" cy="50890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60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21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3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4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3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7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1752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057400" y="533400"/>
            <a:ext cx="6705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2E319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16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6705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A3B6A-3352-4143-A6CC-1F1AE26108F3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3CAA7-8AF4-41C1-A47E-27C4E065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3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2E319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MS-Strivefor35-640x4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08600"/>
            <a:ext cx="6172200" cy="46303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86400" y="14478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20574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SCHOOL FOOD SERVICE TRAINING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36867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1" y="2057400"/>
            <a:ext cx="4191000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Monitor milk temperatures at the </a:t>
            </a:r>
            <a:r>
              <a:rPr lang="en-US" dirty="0" smtClean="0"/>
              <a:t>beginning, </a:t>
            </a:r>
            <a:r>
              <a:rPr lang="en-US" dirty="0" smtClean="0"/>
              <a:t>middle and </a:t>
            </a:r>
            <a:r>
              <a:rPr lang="en-US" dirty="0"/>
              <a:t>end of meal service every day. </a:t>
            </a:r>
          </a:p>
        </p:txBody>
      </p:sp>
      <p:pic>
        <p:nvPicPr>
          <p:cNvPr id="5" name="Picture 4" descr="checklist-628x36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58" y="2209801"/>
            <a:ext cx="3954842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2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Milk is perishable, and the shelf life of milk is reduced </a:t>
            </a:r>
            <a:r>
              <a:rPr lang="en-US" dirty="0" smtClean="0"/>
              <a:t>50 percent </a:t>
            </a:r>
            <a:r>
              <a:rPr lang="en-US" dirty="0"/>
              <a:t>for every </a:t>
            </a:r>
            <a:r>
              <a:rPr lang="en-US" dirty="0"/>
              <a:t>5</a:t>
            </a:r>
            <a:r>
              <a:rPr lang="en-US" dirty="0" smtClean="0"/>
              <a:t>° </a:t>
            </a:r>
            <a:r>
              <a:rPr lang="en-US" dirty="0" smtClean="0"/>
              <a:t>rise </a:t>
            </a:r>
            <a:r>
              <a:rPr lang="en-US" dirty="0"/>
              <a:t>above 40°F.</a:t>
            </a:r>
          </a:p>
        </p:txBody>
      </p:sp>
      <p:pic>
        <p:nvPicPr>
          <p:cNvPr id="5" name="Picture 4" descr="Milk Chugs_All Flavors_Splash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2819400" cy="251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86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Close drop-front or reach-in milk coolers between each </a:t>
            </a:r>
            <a:r>
              <a:rPr lang="en-US" dirty="0" smtClean="0"/>
              <a:t>meal-serving </a:t>
            </a:r>
            <a:r>
              <a:rPr lang="en-US" dirty="0"/>
              <a:t>period to keep the cold air in and to help keep your milk temperatures down.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Do </a:t>
            </a:r>
            <a:r>
              <a:rPr lang="en-US" dirty="0"/>
              <a:t>not overload coolers. </a:t>
            </a:r>
          </a:p>
        </p:txBody>
      </p:sp>
      <p:pic>
        <p:nvPicPr>
          <p:cNvPr id="4" name="Picture 3" descr="Close-Butt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14600"/>
            <a:ext cx="3429000" cy="132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85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Discard any unopened milk containers returned by students. </a:t>
            </a:r>
            <a:r>
              <a:rPr lang="en-US" b="1" dirty="0"/>
              <a:t>Just a </a:t>
            </a:r>
            <a:r>
              <a:rPr lang="en-US" b="1" dirty="0">
                <a:solidFill>
                  <a:srgbClr val="FF0000"/>
                </a:solidFill>
              </a:rPr>
              <a:t>few degrees temperature increase</a:t>
            </a:r>
            <a:r>
              <a:rPr lang="en-US" b="1" dirty="0"/>
              <a:t> at meal service </a:t>
            </a:r>
            <a:r>
              <a:rPr lang="en-US" b="1" dirty="0">
                <a:solidFill>
                  <a:srgbClr val="FF0000"/>
                </a:solidFill>
              </a:rPr>
              <a:t>diminishes the quality </a:t>
            </a:r>
            <a:r>
              <a:rPr lang="en-US" b="1" dirty="0"/>
              <a:t>and </a:t>
            </a:r>
            <a:r>
              <a:rPr lang="en-US" b="1" dirty="0">
                <a:solidFill>
                  <a:srgbClr val="FF0000"/>
                </a:solidFill>
              </a:rPr>
              <a:t>changes the flavor </a:t>
            </a:r>
            <a:r>
              <a:rPr lang="en-US" b="1" dirty="0"/>
              <a:t>of the </a:t>
            </a:r>
            <a:r>
              <a:rPr lang="en-US" b="1" dirty="0" smtClean="0"/>
              <a:t>product </a:t>
            </a:r>
            <a:r>
              <a:rPr lang="en-US" dirty="0" smtClean="0"/>
              <a:t>— even </a:t>
            </a:r>
            <a:r>
              <a:rPr lang="en-US" dirty="0"/>
              <a:t>if it's refrigerated again.</a:t>
            </a:r>
          </a:p>
        </p:txBody>
      </p:sp>
      <p:pic>
        <p:nvPicPr>
          <p:cNvPr id="4" name="Picture 3" descr="Clip-Thermome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81200"/>
            <a:ext cx="2819400" cy="292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04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8288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Check the equipment at your school, and ensure it's in the best possible working condition.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Look </a:t>
            </a:r>
            <a:r>
              <a:rPr lang="en-US" sz="2000" dirty="0"/>
              <a:t>for doors that close tightly with secure gaskets and latches.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Monitor </a:t>
            </a:r>
            <a:r>
              <a:rPr lang="en-US" sz="2000" dirty="0"/>
              <a:t>milk equipment thermostats with in-cooler thermometers.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Keep </a:t>
            </a:r>
            <a:r>
              <a:rPr lang="en-US" sz="2000" dirty="0"/>
              <a:t>the coils, air filters and vents clean for proper air circulation</a:t>
            </a:r>
            <a:r>
              <a:rPr lang="en-US" sz="2400" dirty="0"/>
              <a:t>.</a:t>
            </a:r>
          </a:p>
        </p:txBody>
      </p:sp>
      <p:pic>
        <p:nvPicPr>
          <p:cNvPr id="4" name="Picture 3" descr="inspection_passfail 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5814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0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STRIVE FOR </a:t>
            </a:r>
            <a:r>
              <a:rPr lang="en-US" dirty="0"/>
              <a:t>35°!</a:t>
            </a:r>
            <a:endParaRPr lang="en-US" dirty="0"/>
          </a:p>
        </p:txBody>
      </p:sp>
      <p:pic>
        <p:nvPicPr>
          <p:cNvPr id="7" name="Picture 6" descr="DMS-Strivefor35-640x4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00200"/>
            <a:ext cx="6172200" cy="463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5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STRIVE FOR </a:t>
            </a:r>
            <a:r>
              <a:rPr lang="en-US" dirty="0"/>
              <a:t>35°?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752600"/>
            <a:ext cx="4163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Children need more calcium than they are currently consuming; it's an essential nutrient for the growth and maintenance of bones and </a:t>
            </a:r>
            <a:r>
              <a:rPr lang="en-US" dirty="0" smtClean="0"/>
              <a:t>teeth.</a:t>
            </a:r>
            <a:endParaRPr lang="en-US" dirty="0"/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  <p:pic>
        <p:nvPicPr>
          <p:cNvPr id="5" name="Picture 4" descr="SM_2013 Timber Ridge Milk Mustache Promo_Holly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1" r="10090" b="2969"/>
          <a:stretch/>
        </p:blipFill>
        <p:spPr>
          <a:xfrm>
            <a:off x="381000" y="1905000"/>
            <a:ext cx="375284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93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STRIVE FOR </a:t>
            </a:r>
            <a:r>
              <a:rPr lang="en-US" dirty="0"/>
              <a:t>35°?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991" y="2421358"/>
            <a:ext cx="48490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Milk is the best beverage for </a:t>
            </a:r>
            <a:r>
              <a:rPr lang="en-US" dirty="0" smtClean="0"/>
              <a:t>calcium.</a:t>
            </a:r>
            <a:endParaRPr lang="en-US" dirty="0"/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  <p:pic>
        <p:nvPicPr>
          <p:cNvPr id="4" name="Picture 3" descr="FUTP60_FuelGreatness_WeHeartMilk_Students_Colonial Hills_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4" t="16175" r="31300" b="2580"/>
          <a:stretch/>
        </p:blipFill>
        <p:spPr>
          <a:xfrm>
            <a:off x="457200" y="2362200"/>
            <a:ext cx="3711737" cy="34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STRIVE FOR </a:t>
            </a:r>
            <a:r>
              <a:rPr lang="en-US" dirty="0"/>
              <a:t>35°?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133600"/>
            <a:ext cx="37060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Cold milk </a:t>
            </a:r>
            <a:r>
              <a:rPr lang="en-US" dirty="0"/>
              <a:t>tastes best, and it increases </a:t>
            </a:r>
            <a:r>
              <a:rPr lang="en-US" dirty="0" smtClean="0"/>
              <a:t>overall milk </a:t>
            </a:r>
            <a:r>
              <a:rPr lang="en-US" dirty="0" smtClean="0"/>
              <a:t>consumption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DSC_0708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0" r="4202" b="4905"/>
          <a:stretch/>
        </p:blipFill>
        <p:spPr>
          <a:xfrm>
            <a:off x="533400" y="2133600"/>
            <a:ext cx="3982076" cy="38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6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20574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Deliver milk directly into refrigerated storage. </a:t>
            </a:r>
          </a:p>
        </p:txBody>
      </p:sp>
      <p:pic>
        <p:nvPicPr>
          <p:cNvPr id="4" name="Picture 3" descr="cartoon-of-merry-truck-car-transporting-milk_21863914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336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8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21336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Keep </a:t>
            </a:r>
            <a:r>
              <a:rPr lang="en-US" dirty="0"/>
              <a:t>an eye on your cooler </a:t>
            </a:r>
            <a:r>
              <a:rPr lang="en-US" dirty="0" smtClean="0"/>
              <a:t>temperatures.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C</a:t>
            </a:r>
            <a:r>
              <a:rPr lang="en-US" b="1" dirty="0" smtClean="0"/>
              <a:t>onstant </a:t>
            </a:r>
            <a:r>
              <a:rPr lang="en-US" b="1" dirty="0"/>
              <a:t>refrigeration temps</a:t>
            </a:r>
            <a:r>
              <a:rPr lang="en-US" dirty="0"/>
              <a:t> from delivery through meal service is the "secret" to fresh-tasting milk. </a:t>
            </a:r>
          </a:p>
        </p:txBody>
      </p:sp>
      <p:pic>
        <p:nvPicPr>
          <p:cNvPr id="4" name="Picture 3" descr="DMS-Strivefor35-640x4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09800"/>
            <a:ext cx="3453537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56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Check </a:t>
            </a:r>
            <a:r>
              <a:rPr lang="en-US" dirty="0"/>
              <a:t>and record the temperature of milk when it is delivered and during storage.</a:t>
            </a:r>
          </a:p>
        </p:txBody>
      </p:sp>
      <p:pic>
        <p:nvPicPr>
          <p:cNvPr id="4" name="Picture 3" descr="StriveFor3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2" t="35361"/>
          <a:stretch/>
        </p:blipFill>
        <p:spPr>
          <a:xfrm>
            <a:off x="533400" y="2133600"/>
            <a:ext cx="3336516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0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Serve milk directly from refrigerated crates, coolers, thermal units or barrels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Milk temperatures can rise in as little as 10 minutes!</a:t>
            </a:r>
            <a:endParaRPr lang="en-US" dirty="0"/>
          </a:p>
        </p:txBody>
      </p:sp>
      <p:pic>
        <p:nvPicPr>
          <p:cNvPr id="5" name="Picture 4" descr="10-minute-clock-300x3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9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KEEP MILK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981200"/>
            <a:ext cx="4544209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Rotate deliveries, and serve milk cartons on a </a:t>
            </a:r>
            <a:r>
              <a:rPr lang="en-US" b="1" dirty="0"/>
              <a:t>first-in-first-out system</a:t>
            </a:r>
            <a:r>
              <a:rPr lang="en-US" dirty="0"/>
              <a:t>.</a:t>
            </a:r>
          </a:p>
        </p:txBody>
      </p:sp>
      <p:pic>
        <p:nvPicPr>
          <p:cNvPr id="5" name="Picture 4" descr="PTABame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28575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8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M_Presentation_Gener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DM_Presentation_Generic</Template>
  <TotalTime>1067</TotalTime>
  <Words>585</Words>
  <Application>Microsoft Macintosh PowerPoint</Application>
  <PresentationFormat>On-screen Show (4:3)</PresentationFormat>
  <Paragraphs>66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DM_Presentation_Generic</vt:lpstr>
      <vt:lpstr>PowerPoint Presentation</vt:lpstr>
      <vt:lpstr>WHY STRIVE FOR 35°?</vt:lpstr>
      <vt:lpstr>WHY STRIVE FOR 35°?</vt:lpstr>
      <vt:lpstr>WHY STRIVE FOR 35°?</vt:lpstr>
      <vt:lpstr>TIPS TO KEEP MILK COLD</vt:lpstr>
      <vt:lpstr>TIPS TO KEEP MILK COLD</vt:lpstr>
      <vt:lpstr>TIPS TO KEEP MILK COLD</vt:lpstr>
      <vt:lpstr>TIPS TO KEEP MILK COLD</vt:lpstr>
      <vt:lpstr>TIPS TO KEEP MILK COLD</vt:lpstr>
      <vt:lpstr>TIPS TO KEEP MILK COLD</vt:lpstr>
      <vt:lpstr>TIPS TO KEEP MILK COLD</vt:lpstr>
      <vt:lpstr>TIPS TO KEEP MILK COLD</vt:lpstr>
      <vt:lpstr>TIPS TO KEEP MILK COLD</vt:lpstr>
      <vt:lpstr>TIPS TO KEEP MILK COLD</vt:lpstr>
      <vt:lpstr>STRIVE FOR 35°!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Breakfast Expansion for School Nutrition Programs</dc:title>
  <dc:creator>Dickson, Mary</dc:creator>
  <cp:lastModifiedBy>Richie Escovedo</cp:lastModifiedBy>
  <cp:revision>38</cp:revision>
  <dcterms:created xsi:type="dcterms:W3CDTF">2013-07-15T12:30:50Z</dcterms:created>
  <dcterms:modified xsi:type="dcterms:W3CDTF">2015-12-16T23:17:16Z</dcterms:modified>
</cp:coreProperties>
</file>